
<file path=[Content_Types].xml><?xml version="1.0" encoding="utf-8"?>
<Types xmlns="http://schemas.openxmlformats.org/package/2006/content-types">
  <Default Extension="emf" ContentType="image/x-emf"/>
  <Default Extension="jp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181" r:id="rId1"/>
  </p:sldMasterIdLst>
  <p:notesMasterIdLst>
    <p:notesMasterId r:id="rId10"/>
  </p:notesMasterIdLst>
  <p:sldIdLst>
    <p:sldId id="260" r:id="rId2"/>
    <p:sldId id="287" r:id="rId3"/>
    <p:sldId id="286" r:id="rId4"/>
    <p:sldId id="269" r:id="rId5"/>
    <p:sldId id="278" r:id="rId6"/>
    <p:sldId id="289" r:id="rId7"/>
    <p:sldId id="281" r:id="rId8"/>
    <p:sldId id="261" r:id="rId9"/>
  </p:sldIdLst>
  <p:sldSz cx="12192000" cy="6858000"/>
  <p:notesSz cx="6950075" cy="92360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E7F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85" autoAdjust="0"/>
    <p:restoredTop sz="94249" autoAdjust="0"/>
  </p:normalViewPr>
  <p:slideViewPr>
    <p:cSldViewPr snapToGrid="0">
      <p:cViewPr>
        <p:scale>
          <a:sx n="73" d="100"/>
          <a:sy n="73" d="100"/>
        </p:scale>
        <p:origin x="456" y="-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11488" cy="4635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37000" y="0"/>
            <a:ext cx="3011488" cy="4635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92F8AAD-4DC4-4657-AE02-034B5D6A4913}" type="datetimeFigureOut">
              <a:rPr lang="en-US" smtClean="0"/>
              <a:t>8/1/2019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03263" y="1154113"/>
            <a:ext cx="5543550" cy="31178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5325" y="4445000"/>
            <a:ext cx="5559425" cy="363696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772525"/>
            <a:ext cx="3011488" cy="4635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37000" y="8772525"/>
            <a:ext cx="3011488" cy="4635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8133027-CDAA-4F9F-932A-A7E0691334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87941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Education Inc for 2017 was 392, so we increased by $16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133027-CDAA-4F9F-932A-A7E0691334BF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85473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AEA172-8D13-4B99-8D25-6D8B6E999E2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922F15B-15CC-4F29-82C4-5DC675BF981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6F562EF-BFBC-4023-9379-8D9ADD6AE2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A9BD0-809C-4762-BB58-A4292D8455C3}" type="datetimeFigureOut">
              <a:rPr lang="en-US" smtClean="0"/>
              <a:t>8/1/2019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BBBB7C9-0466-4EB6-9DEC-E8D0382220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FC97D97-7C52-448E-BB15-3FF3751F22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7C2B28-3EAF-4DC8-A1FF-67E2AFC539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268668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C5B628-3ED0-4706-93E4-2620519B77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43E1E21-095A-4E1D-A728-8DDE49E1F73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5EEDF8-A588-4D03-B284-873D017E22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A9BD0-809C-4762-BB58-A4292D8455C3}" type="datetimeFigureOut">
              <a:rPr lang="en-US" smtClean="0"/>
              <a:t>8/1/2019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6C9C93-A739-4B5A-A7FF-96C361CBD1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3E8D842-5D30-4623-A6FC-7686EA8B78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7C2B28-3EAF-4DC8-A1FF-67E2AFC539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53346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6E48757-CE52-4B6B-B347-56569C1DCC0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53A4F33-6E75-46CD-9E23-4D97213006B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B857C1B-4E90-4880-A6A5-881CC56637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A9BD0-809C-4762-BB58-A4292D8455C3}" type="datetimeFigureOut">
              <a:rPr lang="en-US" smtClean="0"/>
              <a:t>8/1/2019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A16795-B42D-410E-91D8-E48F505070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3FA94E-7AEC-4704-8E63-7162CBFCE0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7C2B28-3EAF-4DC8-A1FF-67E2AFC539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94510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C7E0D5-A20E-47D8-A40E-DC9CFA83CF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40A537-3BDC-478F-B733-79678882A4C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45E6514-224C-404F-8810-F3D2FDEC75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A9BD0-809C-4762-BB58-A4292D8455C3}" type="datetimeFigureOut">
              <a:rPr lang="en-US" smtClean="0"/>
              <a:t>8/1/2019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F4AFD7-6977-4413-AB69-0458D78B10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E77084-438E-46DD-AB78-5EADEA3076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7C2B28-3EAF-4DC8-A1FF-67E2AFC539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07212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D701F3-A24A-498E-A1E0-F2D1A8AEB2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6C2A3DA-F766-4D01-B9C6-3674B261B38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61D7F18-1733-42F3-B992-450B763C98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A9BD0-809C-4762-BB58-A4292D8455C3}" type="datetimeFigureOut">
              <a:rPr lang="en-US" smtClean="0"/>
              <a:t>8/1/2019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B757469-D856-4AAA-BE22-797968E834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AE9D547-8E71-481B-9730-BDB1020379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7C2B28-3EAF-4DC8-A1FF-67E2AFC539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42899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B51BB6-3A84-4999-8D4F-1B695F0035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CFEED8-08F9-416F-9FFC-495A535CF0E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2641B58-EBF6-4162-995E-99059521544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485C139-FEB5-40F6-9EDF-0AA588032F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A9BD0-809C-4762-BB58-A4292D8455C3}" type="datetimeFigureOut">
              <a:rPr lang="en-US" smtClean="0"/>
              <a:t>8/1/2019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173B538-8869-42D7-99AF-DEF4C3374E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2EE19D0-AF35-42DF-9A5E-1D1026D7F9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7C2B28-3EAF-4DC8-A1FF-67E2AFC539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2783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B1EB81-B4D4-4783-9F54-090EA15C98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5A5849D-9918-4E36-ABFE-31FFECBE6A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A0DF5CC-A296-43E2-8153-1B708255B07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5E56B68-6316-4F01-B724-E348B74660D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E237969-90DD-4906-BC74-778E6B16951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10124A0-D6DA-4077-97BF-0F0736FA88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A9BD0-809C-4762-BB58-A4292D8455C3}" type="datetimeFigureOut">
              <a:rPr lang="en-US" smtClean="0"/>
              <a:t>8/1/2019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FA0DC90-3E78-422D-BE4D-B4C31A0C4C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E9C4A2A-7307-4537-BF41-E1BE2D5AAD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7C2B28-3EAF-4DC8-A1FF-67E2AFC539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67302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BF8192-8C83-4DCA-AA9B-B534AD5CEA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CDBB665-8F92-4729-AAB3-BDC21AA3F3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A9BD0-809C-4762-BB58-A4292D8455C3}" type="datetimeFigureOut">
              <a:rPr lang="en-US" smtClean="0"/>
              <a:t>8/1/2019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35E6766-311A-4D61-BF9D-6AAF77DDF2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6DAB278-CC5F-4B5A-A4AF-9BFD9EC10F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7C2B28-3EAF-4DC8-A1FF-67E2AFC539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68206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E3AA7EB-C88E-43FA-A04D-94845EFE5A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A9BD0-809C-4762-BB58-A4292D8455C3}" type="datetimeFigureOut">
              <a:rPr lang="en-US" smtClean="0"/>
              <a:t>8/1/2019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1FA6AB9-6FEF-4F86-B37B-777BFCB4C4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39F2E9D-74E6-4145-BAB4-F5642C6D34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7C2B28-3EAF-4DC8-A1FF-67E2AFC539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842926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459D2D-7DBA-44CB-B862-F9074D93D7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E7DD82-9CCB-43C4-AC43-325A00421F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E6892DB-B8CD-4387-A795-F412E4263BA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BB9C836-1BD6-47FD-B0B7-6A847D3E72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A9BD0-809C-4762-BB58-A4292D8455C3}" type="datetimeFigureOut">
              <a:rPr lang="en-US" smtClean="0"/>
              <a:t>8/1/2019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6A81CCD-227A-4B27-A07A-0D13CD8E72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A75A184-1FCC-469F-B7DB-F0A98465C9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7C2B28-3EAF-4DC8-A1FF-67E2AFC539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188064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90C1EA-687C-40A8-93BA-8DA2647DF2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94246E7-9354-4882-B90E-B4C4CF4DB8A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256C20A-8D47-45D1-9706-50708B6E815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967A95F-B00C-49C8-8E1A-9E416D5A0F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A9BD0-809C-4762-BB58-A4292D8455C3}" type="datetimeFigureOut">
              <a:rPr lang="en-US" smtClean="0"/>
              <a:t>8/1/2019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EE09404-A5C4-4EDE-A1AF-233ABEFC42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E036006-FB5A-48B4-92A8-1BD4A49624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7C2B28-3EAF-4DC8-A1FF-67E2AFC539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04586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4BEEFA3-716B-40A1-B73B-EC1B3B07AA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58B021F-CC4A-4A09-A508-75D7E2C43C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326560D-B442-462A-8EE3-051E208DE93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CA9BD0-809C-4762-BB58-A4292D8455C3}" type="datetimeFigureOut">
              <a:rPr lang="en-US" smtClean="0"/>
              <a:t>8/1/2019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35220C-A2BA-49ED-A7D2-FDAA3F799A0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BF18F55-22BD-4AED-AD1B-814324455CD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7C2B28-3EAF-4DC8-A1FF-67E2AFC539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65667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182" r:id="rId1"/>
    <p:sldLayoutId id="2147484183" r:id="rId2"/>
    <p:sldLayoutId id="2147484184" r:id="rId3"/>
    <p:sldLayoutId id="2147484185" r:id="rId4"/>
    <p:sldLayoutId id="2147484186" r:id="rId5"/>
    <p:sldLayoutId id="2147484187" r:id="rId6"/>
    <p:sldLayoutId id="2147484188" r:id="rId7"/>
    <p:sldLayoutId id="2147484189" r:id="rId8"/>
    <p:sldLayoutId id="2147484190" r:id="rId9"/>
    <p:sldLayoutId id="2147484191" r:id="rId10"/>
    <p:sldLayoutId id="2147484192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5.e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1.emf"/><Relationship Id="rId5" Type="http://schemas.openxmlformats.org/officeDocument/2006/relationships/image" Target="../media/image7.jpg"/><Relationship Id="rId4" Type="http://schemas.openxmlformats.org/officeDocument/2006/relationships/image" Target="../media/image6.jp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.emf"/><Relationship Id="rId5" Type="http://schemas.openxmlformats.org/officeDocument/2006/relationships/image" Target="../media/image8.emf"/><Relationship Id="rId4" Type="http://schemas.openxmlformats.org/officeDocument/2006/relationships/package" Target="../embeddings/Microsoft_Excel_Worksheet1.xlsx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.emf"/><Relationship Id="rId5" Type="http://schemas.openxmlformats.org/officeDocument/2006/relationships/image" Target="../media/image9.emf"/><Relationship Id="rId4" Type="http://schemas.openxmlformats.org/officeDocument/2006/relationships/package" Target="../embeddings/Microsoft_Excel_Worksheet2.xlsx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4.vml"/><Relationship Id="rId5" Type="http://schemas.openxmlformats.org/officeDocument/2006/relationships/image" Target="../media/image1.emf"/><Relationship Id="rId4" Type="http://schemas.openxmlformats.org/officeDocument/2006/relationships/image" Target="../media/image11.emf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42996" y="4571216"/>
            <a:ext cx="10906008" cy="1115415"/>
          </a:xfrm>
        </p:spPr>
        <p:txBody>
          <a:bodyPr>
            <a:normAutofit/>
          </a:bodyPr>
          <a:lstStyle/>
          <a:p>
            <a:r>
              <a:rPr lang="en-US" sz="2400"/>
              <a:t>Region 9</a:t>
            </a:r>
            <a:br>
              <a:rPr lang="en-US" sz="2400"/>
            </a:br>
            <a:r>
              <a:rPr lang="en-US" sz="2400"/>
              <a:t>FY19 Financials</a:t>
            </a:r>
            <a:br>
              <a:rPr lang="en-US" sz="2400"/>
            </a:br>
            <a:r>
              <a:rPr lang="en-US" sz="2400"/>
              <a:t>YE 3/31/19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2996" y="5859140"/>
            <a:ext cx="10906008" cy="497210"/>
          </a:xfrm>
        </p:spPr>
        <p:txBody>
          <a:bodyPr>
            <a:normAutofit/>
          </a:bodyPr>
          <a:lstStyle/>
          <a:p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B759D87A-4193-416A-B822-315ABFC7DD7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1946" y="601058"/>
            <a:ext cx="3529109" cy="3525946"/>
          </a:xfrm>
          <a:prstGeom prst="rect">
            <a:avLst/>
          </a:prstGeom>
        </p:spPr>
      </p:pic>
      <p:pic>
        <p:nvPicPr>
          <p:cNvPr id="5" name="Picture 4" descr="A close up of a logo&#10;&#10;Description generated with very high confidence">
            <a:extLst>
              <a:ext uri="{FF2B5EF4-FFF2-40B4-BE49-F238E27FC236}">
                <a16:creationId xmlns:a16="http://schemas.microsoft.com/office/drawing/2014/main" id="{F665D65A-48F9-4551-81C2-030267A2BE84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758"/>
          <a:stretch/>
        </p:blipFill>
        <p:spPr>
          <a:xfrm rot="5400000">
            <a:off x="4208542" y="1015792"/>
            <a:ext cx="3774916" cy="2696478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433254C1-0552-4FE5-9492-35B8BF989E5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53400" y="1280504"/>
            <a:ext cx="3553968" cy="2167053"/>
          </a:xfrm>
          <a:prstGeom prst="rect">
            <a:avLst/>
          </a:prstGeom>
        </p:spPr>
      </p:pic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8F880EF2-DF79-4D9D-8F11-E91D48C7974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524000" y="5778706"/>
            <a:ext cx="9144000" cy="0"/>
          </a:xfrm>
          <a:prstGeom prst="line">
            <a:avLst/>
          </a:prstGeom>
          <a:ln w="19050">
            <a:solidFill>
              <a:srgbClr val="70336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767811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3505" y="260194"/>
            <a:ext cx="10515600" cy="1325563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b="1" dirty="0"/>
              <a:t>Region 9 FY19 Income Statement Summary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015484" cy="4351338"/>
          </a:xfrm>
        </p:spPr>
        <p:txBody>
          <a:bodyPr vert="horz" lIns="91440" tIns="45720" rIns="91440" bIns="45720" rtlCol="0">
            <a:normAutofit/>
          </a:bodyPr>
          <a:lstStyle/>
          <a:p>
            <a:pPr>
              <a:spcBef>
                <a:spcPts val="600"/>
              </a:spcBef>
            </a:pPr>
            <a:r>
              <a:rPr lang="en-US" sz="1400" b="1" dirty="0"/>
              <a:t>FY19 Region 9 Results – Total</a:t>
            </a:r>
          </a:p>
          <a:p>
            <a:pPr lvl="1">
              <a:spcBef>
                <a:spcPts val="600"/>
              </a:spcBef>
            </a:pPr>
            <a:r>
              <a:rPr lang="en-US" sz="1400" b="1" dirty="0"/>
              <a:t>Income            $16,342.85</a:t>
            </a:r>
          </a:p>
          <a:p>
            <a:pPr lvl="1">
              <a:spcBef>
                <a:spcPts val="600"/>
              </a:spcBef>
            </a:pPr>
            <a:r>
              <a:rPr lang="en-US" sz="1400" b="1" dirty="0"/>
              <a:t>Expense           </a:t>
            </a:r>
            <a:r>
              <a:rPr lang="en-US" sz="1400" b="1" u="sng" dirty="0"/>
              <a:t>$11,748.11</a:t>
            </a:r>
          </a:p>
          <a:p>
            <a:pPr lvl="1">
              <a:spcBef>
                <a:spcPts val="600"/>
              </a:spcBef>
            </a:pPr>
            <a:r>
              <a:rPr lang="en-US" sz="1400" b="1" dirty="0"/>
              <a:t>Net Income     $    4,594.74</a:t>
            </a:r>
          </a:p>
          <a:p>
            <a:pPr marL="457200" lvl="1">
              <a:spcBef>
                <a:spcPts val="600"/>
              </a:spcBef>
            </a:pPr>
            <a:r>
              <a:rPr lang="en-US" sz="1400" b="1" dirty="0"/>
              <a:t>Comments:  We have a positive net income for FY19 from       lower NAYC expenses</a:t>
            </a:r>
          </a:p>
          <a:p>
            <a:pPr marL="0">
              <a:spcBef>
                <a:spcPts val="600"/>
              </a:spcBef>
            </a:pPr>
            <a:endParaRPr lang="en-US" sz="1400" b="1" dirty="0"/>
          </a:p>
          <a:p>
            <a:pPr>
              <a:spcBef>
                <a:spcPts val="600"/>
              </a:spcBef>
            </a:pPr>
            <a:r>
              <a:rPr lang="en-US" sz="1400" b="1" dirty="0"/>
              <a:t>FY19  Region 9 Results without FEI JR/YR</a:t>
            </a:r>
          </a:p>
          <a:p>
            <a:pPr marL="738188" lvl="2">
              <a:spcBef>
                <a:spcPts val="600"/>
              </a:spcBef>
            </a:pPr>
            <a:r>
              <a:rPr lang="en-US" sz="1400" b="1" dirty="0"/>
              <a:t>Income              $10,050.59</a:t>
            </a:r>
          </a:p>
          <a:p>
            <a:pPr marL="738188" lvl="2">
              <a:spcBef>
                <a:spcPts val="600"/>
              </a:spcBef>
            </a:pPr>
            <a:r>
              <a:rPr lang="en-US" sz="1400" b="1" dirty="0"/>
              <a:t>Expense             $</a:t>
            </a:r>
            <a:r>
              <a:rPr lang="en-US" sz="1400" b="1" u="sng" dirty="0"/>
              <a:t>10,557.71</a:t>
            </a:r>
          </a:p>
          <a:p>
            <a:pPr marL="738188" lvl="2">
              <a:spcBef>
                <a:spcPts val="600"/>
              </a:spcBef>
            </a:pPr>
            <a:r>
              <a:rPr lang="en-US" sz="1400" b="1" dirty="0"/>
              <a:t>Loss                     $  &lt;507.12&gt;</a:t>
            </a:r>
          </a:p>
          <a:p>
            <a:pPr marL="0">
              <a:spcBef>
                <a:spcPts val="600"/>
              </a:spcBef>
            </a:pPr>
            <a:r>
              <a:rPr lang="en-US" sz="1400" dirty="0"/>
              <a:t>        </a:t>
            </a:r>
          </a:p>
          <a:p>
            <a:pPr>
              <a:spcBef>
                <a:spcPts val="600"/>
              </a:spcBef>
            </a:pPr>
            <a:r>
              <a:rPr lang="en-US" sz="1400" b="1" dirty="0"/>
              <a:t>NAYC FY19</a:t>
            </a:r>
          </a:p>
          <a:p>
            <a:pPr marL="738188" lvl="2">
              <a:spcBef>
                <a:spcPts val="600"/>
              </a:spcBef>
            </a:pPr>
            <a:r>
              <a:rPr lang="en-US" sz="1400" b="1" dirty="0"/>
              <a:t>Income                $ 6,292.26</a:t>
            </a:r>
          </a:p>
          <a:p>
            <a:pPr marL="738188" lvl="2">
              <a:spcBef>
                <a:spcPts val="600"/>
              </a:spcBef>
            </a:pPr>
            <a:r>
              <a:rPr lang="en-US" sz="1400" b="1" dirty="0"/>
              <a:t>Expense              $ </a:t>
            </a:r>
            <a:r>
              <a:rPr lang="en-US" sz="1400" b="1" u="sng" dirty="0"/>
              <a:t> 1,190.94</a:t>
            </a:r>
          </a:p>
          <a:p>
            <a:pPr marL="738188" lvl="2">
              <a:spcBef>
                <a:spcPts val="600"/>
              </a:spcBef>
            </a:pPr>
            <a:r>
              <a:rPr lang="en-US" sz="1400" b="1" dirty="0"/>
              <a:t>Profit                    $ 5,101.86</a:t>
            </a:r>
          </a:p>
        </p:txBody>
      </p:sp>
      <p:pic>
        <p:nvPicPr>
          <p:cNvPr id="30" name="Picture 29">
            <a:extLst>
              <a:ext uri="{FF2B5EF4-FFF2-40B4-BE49-F238E27FC236}">
                <a16:creationId xmlns:a16="http://schemas.microsoft.com/office/drawing/2014/main" id="{CAF7D14D-0B90-499D-9B84-75A8EE026C80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1332" b="1129"/>
          <a:stretch/>
        </p:blipFill>
        <p:spPr>
          <a:xfrm>
            <a:off x="6338316" y="1904281"/>
            <a:ext cx="5074070" cy="42726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20430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7BF6DA-3AC9-4372-AAFD-B3AA0C679C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4833" y="205504"/>
            <a:ext cx="6409142" cy="1320800"/>
          </a:xfrm>
        </p:spPr>
        <p:txBody>
          <a:bodyPr>
            <a:noAutofit/>
          </a:bodyPr>
          <a:lstStyle/>
          <a:p>
            <a:r>
              <a:rPr lang="en-US" sz="3600" b="1" dirty="0"/>
              <a:t>Region 9 FY19</a:t>
            </a:r>
            <a:br>
              <a:rPr lang="en-US" sz="3600" b="1" dirty="0"/>
            </a:br>
            <a:r>
              <a:rPr lang="en-US" sz="3600" b="1" dirty="0"/>
              <a:t>Income Statement Comparison FY18/FY19</a:t>
            </a:r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5126F70B-CA36-4CC9-B485-C3CDC30BB651}"/>
              </a:ext>
            </a:extLst>
          </p:cNvPr>
          <p:cNvSpPr/>
          <p:nvPr/>
        </p:nvSpPr>
        <p:spPr>
          <a:xfrm>
            <a:off x="666431" y="1757082"/>
            <a:ext cx="4833983" cy="4355995"/>
          </a:xfrm>
          <a:prstGeom prst="round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Total Region Profit Increased to $4,594.74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Lower expenses/higher income for NAYC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Omnibus income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Lower by $150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T-Shirt Income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Lower by $71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Expenses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NAYR lower expenses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Omnibus Expense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dirty="0"/>
              <a:t>Decreased by $320.16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General expense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dirty="0"/>
              <a:t>Increased by $303.66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dirty="0"/>
              <a:t>$463 donation to Hurricane Harvey fund</a:t>
            </a:r>
          </a:p>
        </p:txBody>
      </p:sp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0588D584-D8C7-4DCF-B4C9-6CDBE83FF13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44323089"/>
              </p:ext>
            </p:extLst>
          </p:nvPr>
        </p:nvGraphicFramePr>
        <p:xfrm>
          <a:off x="6291304" y="351760"/>
          <a:ext cx="5518412" cy="599209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84" name="Worksheet" r:id="rId3" imgW="4438542" imgH="4819693" progId="Excel.Sheet.12">
                  <p:embed/>
                </p:oleObj>
              </mc:Choice>
              <mc:Fallback>
                <p:oleObj name="Worksheet" r:id="rId3" imgW="4438542" imgH="4819693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6291304" y="351760"/>
                        <a:ext cx="5518412" cy="599209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4376546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4127" y="16871"/>
            <a:ext cx="8001473" cy="1744183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3600" b="1" dirty="0"/>
              <a:t>FY19  Income Statement Detail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9890" y="1184223"/>
            <a:ext cx="7660017" cy="5656906"/>
          </a:xfrm>
        </p:spPr>
        <p:txBody>
          <a:bodyPr vert="horz" lIns="91440" tIns="45720" rIns="91440" bIns="45720" rtlCol="0">
            <a:normAutofit fontScale="47500" lnSpcReduction="20000"/>
          </a:bodyPr>
          <a:lstStyle/>
          <a:p>
            <a:pPr marL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</a:pPr>
            <a:endParaRPr lang="en-US" sz="1900" dirty="0"/>
          </a:p>
          <a:p>
            <a:pPr>
              <a:lnSpc>
                <a:spcPct val="9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3800" b="1" dirty="0"/>
              <a:t>Omnibus</a:t>
            </a:r>
          </a:p>
          <a:p>
            <a:pPr lvl="2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3300" dirty="0"/>
              <a:t>Income             $ 7,660.00</a:t>
            </a:r>
          </a:p>
          <a:p>
            <a:pPr lvl="2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3300" dirty="0"/>
              <a:t>Expense            </a:t>
            </a:r>
            <a:r>
              <a:rPr lang="en-US" sz="3300" u="sng" dirty="0"/>
              <a:t>$ 1,591.50</a:t>
            </a:r>
            <a:endParaRPr lang="en-US" sz="3300" dirty="0"/>
          </a:p>
          <a:p>
            <a:pPr lvl="2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3300" dirty="0"/>
              <a:t>Profit                $ 6,068.50</a:t>
            </a:r>
          </a:p>
          <a:p>
            <a:pPr marL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</a:pPr>
            <a:endParaRPr lang="en-US" sz="3400" dirty="0"/>
          </a:p>
          <a:p>
            <a:pPr marL="457200" lvl="1">
              <a:spcBef>
                <a:spcPts val="0"/>
              </a:spcBef>
              <a:spcAft>
                <a:spcPts val="600"/>
              </a:spcAft>
            </a:pPr>
            <a:r>
              <a:rPr lang="en-US" sz="3400" dirty="0"/>
              <a:t>Omnibus profit in FY19 increased $170.36</a:t>
            </a:r>
          </a:p>
          <a:p>
            <a:pPr>
              <a:lnSpc>
                <a:spcPct val="90000"/>
              </a:lnSpc>
              <a:spcBef>
                <a:spcPts val="0"/>
              </a:spcBef>
              <a:spcAft>
                <a:spcPts val="600"/>
              </a:spcAft>
            </a:pPr>
            <a:endParaRPr lang="en-US" sz="3800" b="1" dirty="0"/>
          </a:p>
          <a:p>
            <a:pPr>
              <a:lnSpc>
                <a:spcPct val="9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3800" b="1" dirty="0"/>
              <a:t>T-Shirts</a:t>
            </a:r>
            <a:r>
              <a:rPr lang="en-US" sz="3800" dirty="0"/>
              <a:t>                  </a:t>
            </a:r>
          </a:p>
          <a:p>
            <a:pPr lvl="2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3800" dirty="0"/>
              <a:t>Income           $ 1,367.00</a:t>
            </a:r>
          </a:p>
          <a:p>
            <a:pPr lvl="2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3800" dirty="0"/>
              <a:t>Expense          </a:t>
            </a:r>
            <a:r>
              <a:rPr lang="en-US" sz="3800" u="sng" dirty="0"/>
              <a:t>$    598.60</a:t>
            </a:r>
          </a:p>
          <a:p>
            <a:pPr lvl="2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3800" dirty="0"/>
              <a:t>Profit              $    768.50</a:t>
            </a:r>
          </a:p>
          <a:p>
            <a:pPr marL="465138" lvl="1" indent="-239713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</a:pPr>
            <a:endParaRPr lang="en-US" sz="3400" dirty="0"/>
          </a:p>
          <a:p>
            <a:pPr marL="465138" lvl="1" indent="-239713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3400" dirty="0"/>
              <a:t>T-shirt profit decreased $158.81 from the previous year</a:t>
            </a:r>
          </a:p>
          <a:p>
            <a:pPr marL="465138" lvl="1" indent="-239713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3400" dirty="0"/>
              <a:t>Region 9 donation of $463.63, (half of the previous year’s t-shirt profit) was sent in FY19 for Hurricane Harvey victims</a:t>
            </a:r>
          </a:p>
          <a:p>
            <a:pPr marL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</a:pPr>
            <a:endParaRPr lang="en-US" sz="3800" b="1" dirty="0"/>
          </a:p>
          <a:p>
            <a:pPr>
              <a:lnSpc>
                <a:spcPct val="9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3800" b="1" dirty="0"/>
              <a:t>Emergency Fund</a:t>
            </a:r>
          </a:p>
          <a:p>
            <a:pPr lvl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3800" dirty="0"/>
              <a:t>Transferring $303.45 (5%) of FY19 Omnibus Profit to Emergency Fund in FY20 per Region 9 Policy</a:t>
            </a:r>
          </a:p>
          <a:p>
            <a:pPr lvl="2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2900" dirty="0"/>
              <a:t>Omnibus Profit - $6,068.50</a:t>
            </a:r>
          </a:p>
          <a:p>
            <a:pPr lvl="2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2900" dirty="0"/>
              <a:t>5% = $303.43</a:t>
            </a:r>
          </a:p>
        </p:txBody>
      </p:sp>
      <p:pic>
        <p:nvPicPr>
          <p:cNvPr id="9" name="Picture 8" descr="A close up of a logo&#10;&#10;Description generated with very high confidence">
            <a:extLst>
              <a:ext uri="{FF2B5EF4-FFF2-40B4-BE49-F238E27FC236}">
                <a16:creationId xmlns:a16="http://schemas.microsoft.com/office/drawing/2014/main" id="{A05B750C-D991-48F1-943A-F7EED04D794D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758"/>
          <a:stretch/>
        </p:blipFill>
        <p:spPr>
          <a:xfrm rot="5400000">
            <a:off x="9155434" y="883165"/>
            <a:ext cx="2790023" cy="1992955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690EC2D2-EDE5-4B8E-ACB6-4FC693815C9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465600" y="3435522"/>
            <a:ext cx="3197057" cy="2790024"/>
          </a:xfrm>
          <a:prstGeom prst="rect">
            <a:avLst/>
          </a:prstGeom>
        </p:spPr>
      </p:pic>
      <p:pic>
        <p:nvPicPr>
          <p:cNvPr id="6" name="Picture 5" descr="A person with collar shirt&#10;&#10;Description generated with very high confidence">
            <a:extLst>
              <a:ext uri="{FF2B5EF4-FFF2-40B4-BE49-F238E27FC236}">
                <a16:creationId xmlns:a16="http://schemas.microsoft.com/office/drawing/2014/main" id="{84967055-D8DD-459C-ACAC-896145C66EE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03953" y="805128"/>
            <a:ext cx="1819043" cy="1911852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5BD5DC0D-BEF4-4B49-9804-4CD6F12621BD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74199" y="1501020"/>
            <a:ext cx="878550" cy="757244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C7C24614-F555-4C86-8B57-FB536D74D3E2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675670" y="3502920"/>
            <a:ext cx="2776439" cy="26062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08058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5133" y="155790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en-US" sz="3600" b="1" dirty="0"/>
              <a:t>FY19 Income Statement  Detail (</a:t>
            </a:r>
            <a:r>
              <a:rPr lang="en-US" sz="3600" b="1" dirty="0" err="1"/>
              <a:t>cont</a:t>
            </a:r>
            <a:r>
              <a:rPr lang="en-US" sz="3600" b="1" dirty="0"/>
              <a:t>)</a:t>
            </a:r>
            <a:br>
              <a:rPr lang="en-US" sz="3600" b="1" dirty="0"/>
            </a:br>
            <a:r>
              <a:rPr lang="en-US" sz="3600" b="1" dirty="0"/>
              <a:t>General Expense </a:t>
            </a:r>
            <a:br>
              <a:rPr lang="en-US" sz="3200" dirty="0"/>
            </a:b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113183"/>
            <a:ext cx="10326329" cy="5234608"/>
          </a:xfrm>
        </p:spPr>
        <p:txBody>
          <a:bodyPr>
            <a:noAutofit/>
          </a:bodyPr>
          <a:lstStyle/>
          <a:p>
            <a:pPr marL="0" indent="0">
              <a:spcBef>
                <a:spcPts val="0"/>
              </a:spcBef>
              <a:buNone/>
            </a:pPr>
            <a:endParaRPr lang="en-US" sz="1600" dirty="0"/>
          </a:p>
          <a:p>
            <a:pPr>
              <a:spcBef>
                <a:spcPts val="0"/>
              </a:spcBef>
            </a:pPr>
            <a:r>
              <a:rPr lang="en-US" sz="2400" b="1" dirty="0"/>
              <a:t>General Expense Total    </a:t>
            </a:r>
            <a:r>
              <a:rPr lang="en-US" sz="2400" dirty="0"/>
              <a:t>$ 5,966.21</a:t>
            </a:r>
          </a:p>
          <a:p>
            <a:pPr lvl="1">
              <a:spcBef>
                <a:spcPts val="0"/>
              </a:spcBef>
            </a:pPr>
            <a:r>
              <a:rPr lang="en-US" dirty="0"/>
              <a:t>Detail</a:t>
            </a:r>
          </a:p>
          <a:p>
            <a:pPr marL="974725" lvl="2" indent="-180975">
              <a:spcBef>
                <a:spcPts val="0"/>
              </a:spcBef>
            </a:pPr>
            <a:r>
              <a:rPr lang="en-US" dirty="0"/>
              <a:t>Travel                          $ 4,774.26</a:t>
            </a:r>
          </a:p>
          <a:p>
            <a:pPr marL="974725" lvl="2" indent="-180975">
              <a:spcBef>
                <a:spcPts val="0"/>
              </a:spcBef>
            </a:pPr>
            <a:r>
              <a:rPr lang="en-US" dirty="0"/>
              <a:t>T-Shirts                       $   598.60</a:t>
            </a:r>
          </a:p>
          <a:p>
            <a:pPr marL="974725" lvl="2" indent="-180975">
              <a:spcBef>
                <a:spcPts val="0"/>
              </a:spcBef>
            </a:pPr>
            <a:r>
              <a:rPr lang="en-US" dirty="0"/>
              <a:t>Donation-Hurricane $  463.60</a:t>
            </a:r>
          </a:p>
          <a:p>
            <a:pPr marL="974725" lvl="2" indent="-180975">
              <a:spcBef>
                <a:spcPts val="0"/>
              </a:spcBef>
            </a:pPr>
            <a:r>
              <a:rPr lang="en-US" dirty="0"/>
              <a:t>Credit Card Fees       $    34.35</a:t>
            </a:r>
          </a:p>
          <a:p>
            <a:pPr marL="974725" lvl="2" indent="-180975">
              <a:spcBef>
                <a:spcPts val="0"/>
              </a:spcBef>
            </a:pPr>
            <a:r>
              <a:rPr lang="en-US" dirty="0"/>
              <a:t>Regional Website     $     95.40</a:t>
            </a:r>
          </a:p>
          <a:p>
            <a:pPr lvl="1">
              <a:spcBef>
                <a:spcPts val="0"/>
              </a:spcBef>
            </a:pPr>
            <a:endParaRPr lang="en-US" sz="2800" dirty="0"/>
          </a:p>
          <a:p>
            <a:pPr marL="0" indent="0">
              <a:spcBef>
                <a:spcPts val="0"/>
              </a:spcBef>
              <a:buNone/>
            </a:pPr>
            <a:endParaRPr lang="en-US" sz="2000" dirty="0"/>
          </a:p>
          <a:p>
            <a:pPr>
              <a:spcBef>
                <a:spcPts val="0"/>
              </a:spcBef>
            </a:pPr>
            <a:r>
              <a:rPr lang="en-US" sz="2400" b="1" dirty="0"/>
              <a:t>Education</a:t>
            </a:r>
          </a:p>
          <a:p>
            <a:pPr marL="457200" lvl="2" indent="0">
              <a:spcBef>
                <a:spcPts val="0"/>
              </a:spcBef>
            </a:pPr>
            <a:r>
              <a:rPr lang="en-US" dirty="0"/>
              <a:t>Income - $408  - From Silent Auction</a:t>
            </a:r>
          </a:p>
          <a:p>
            <a:pPr marL="457200" lvl="2" indent="0">
              <a:spcBef>
                <a:spcPts val="0"/>
              </a:spcBef>
            </a:pPr>
            <a:r>
              <a:rPr lang="en-US" dirty="0"/>
              <a:t>Expense – $2500</a:t>
            </a:r>
          </a:p>
          <a:p>
            <a:pPr marL="914400" lvl="3" indent="0">
              <a:spcBef>
                <a:spcPts val="0"/>
              </a:spcBef>
            </a:pPr>
            <a:r>
              <a:rPr lang="en-US" sz="2000" dirty="0"/>
              <a:t>$1000 each to Para riders – Katie Jackson, Roxanne </a:t>
            </a:r>
            <a:r>
              <a:rPr lang="en-US" sz="2000" dirty="0" err="1"/>
              <a:t>Trunnel</a:t>
            </a:r>
            <a:endParaRPr lang="en-US" sz="2000" dirty="0"/>
          </a:p>
          <a:p>
            <a:pPr marL="914400" lvl="3" indent="0">
              <a:spcBef>
                <a:spcPts val="0"/>
              </a:spcBef>
            </a:pPr>
            <a:r>
              <a:rPr lang="en-US" sz="2000" dirty="0"/>
              <a:t> $ 500 Betsy Steiner Clinic</a:t>
            </a:r>
          </a:p>
          <a:p>
            <a:pPr marL="457200" lvl="1" indent="0">
              <a:spcBef>
                <a:spcPts val="0"/>
              </a:spcBef>
              <a:buNone/>
            </a:pPr>
            <a:r>
              <a:rPr lang="en-US" sz="2800" dirty="0"/>
              <a:t>        </a:t>
            </a:r>
          </a:p>
        </p:txBody>
      </p:sp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6D8E756B-7A1C-42FA-B1FA-73F1CDA8D9E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62698314"/>
              </p:ext>
            </p:extLst>
          </p:nvPr>
        </p:nvGraphicFramePr>
        <p:xfrm>
          <a:off x="5799638" y="1751176"/>
          <a:ext cx="6071282" cy="235310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3" name="Worksheet" r:id="rId4" imgW="4447998" imgH="1724189" progId="Excel.Sheet.12">
                  <p:embed/>
                </p:oleObj>
              </mc:Choice>
              <mc:Fallback>
                <p:oleObj name="Worksheet" r:id="rId4" imgW="4447998" imgH="1724189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5799638" y="1751176"/>
                        <a:ext cx="6071282" cy="235310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0" name="Picture 9">
            <a:extLst>
              <a:ext uri="{FF2B5EF4-FFF2-40B4-BE49-F238E27FC236}">
                <a16:creationId xmlns:a16="http://schemas.microsoft.com/office/drawing/2014/main" id="{8AE893BA-60B3-4E4B-BABC-BB79C88E6730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0214486" y="0"/>
            <a:ext cx="1522381" cy="15210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80121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A6DDF0-BBCD-45A4-90F0-175839D8C2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8341" y="272025"/>
            <a:ext cx="8596668" cy="1320800"/>
          </a:xfrm>
        </p:spPr>
        <p:txBody>
          <a:bodyPr>
            <a:normAutofit/>
          </a:bodyPr>
          <a:lstStyle/>
          <a:p>
            <a:r>
              <a:rPr lang="en-US" dirty="0"/>
              <a:t>FY19 Balance Sheet Region 9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17AE2D79-3201-4838-8904-B7F119ADD8D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8341" y="2699594"/>
            <a:ext cx="2362044" cy="2362044"/>
          </a:xfrm>
          <a:prstGeom prst="rect">
            <a:avLst/>
          </a:prstGeom>
          <a:ln>
            <a:solidFill>
              <a:srgbClr val="C00000"/>
            </a:solidFill>
          </a:ln>
        </p:spPr>
      </p:pic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2E29CC82-23A3-4615-8A1A-197F39BC3A3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66705480"/>
              </p:ext>
            </p:extLst>
          </p:nvPr>
        </p:nvGraphicFramePr>
        <p:xfrm>
          <a:off x="4395582" y="1186389"/>
          <a:ext cx="5756564" cy="560998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7" name="Worksheet" r:id="rId4" imgW="4114776" imgH="4010094" progId="Excel.Sheet.12">
                  <p:embed/>
                </p:oleObj>
              </mc:Choice>
              <mc:Fallback>
                <p:oleObj name="Worksheet" r:id="rId4" imgW="4114776" imgH="4010094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4395582" y="1186389"/>
                        <a:ext cx="5756564" cy="560998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9" name="Picture 8">
            <a:extLst>
              <a:ext uri="{FF2B5EF4-FFF2-40B4-BE49-F238E27FC236}">
                <a16:creationId xmlns:a16="http://schemas.microsoft.com/office/drawing/2014/main" id="{9FFD47AB-3187-4272-8555-DEA970E0635E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0152146" y="61626"/>
            <a:ext cx="1740418" cy="17388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79332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EFA224-FD09-48CF-9057-E8BC8B25A3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6328" y="218051"/>
            <a:ext cx="8596668" cy="1320800"/>
          </a:xfrm>
        </p:spPr>
        <p:txBody>
          <a:bodyPr/>
          <a:lstStyle/>
          <a:p>
            <a:r>
              <a:rPr lang="en-US" dirty="0"/>
              <a:t>Proposed FY19 Budget</a:t>
            </a:r>
            <a:br>
              <a:rPr lang="en-US" dirty="0"/>
            </a:br>
            <a:r>
              <a:rPr lang="en-US" sz="1800" dirty="0"/>
              <a:t>(YE 3/31/19)</a:t>
            </a:r>
          </a:p>
        </p:txBody>
      </p:sp>
      <p:graphicFrame>
        <p:nvGraphicFramePr>
          <p:cNvPr id="3" name="Object 2">
            <a:extLst>
              <a:ext uri="{FF2B5EF4-FFF2-40B4-BE49-F238E27FC236}">
                <a16:creationId xmlns:a16="http://schemas.microsoft.com/office/drawing/2014/main" id="{99A624ED-EEB9-4051-B056-14D3A1046F0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21312982"/>
              </p:ext>
            </p:extLst>
          </p:nvPr>
        </p:nvGraphicFramePr>
        <p:xfrm>
          <a:off x="2859004" y="1270000"/>
          <a:ext cx="5448973" cy="477920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65" name="Worksheet" r:id="rId3" imgW="4572058" imgH="4010094" progId="Excel.Sheet.12">
                  <p:embed/>
                </p:oleObj>
              </mc:Choice>
              <mc:Fallback>
                <p:oleObj name="Worksheet" r:id="rId3" imgW="4572058" imgH="4010094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859004" y="1270000"/>
                        <a:ext cx="5448973" cy="477920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6" name="Picture 5">
            <a:extLst>
              <a:ext uri="{FF2B5EF4-FFF2-40B4-BE49-F238E27FC236}">
                <a16:creationId xmlns:a16="http://schemas.microsoft.com/office/drawing/2014/main" id="{C6310A6B-BD5F-4131-B5BC-EA65B733DEB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995392" y="400570"/>
            <a:ext cx="1740418" cy="17388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46890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Thank You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04045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164</TotalTime>
  <Words>304</Words>
  <Application>Microsoft Office PowerPoint</Application>
  <PresentationFormat>Widescreen</PresentationFormat>
  <Paragraphs>74</Paragraphs>
  <Slides>8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Arial</vt:lpstr>
      <vt:lpstr>Calibri</vt:lpstr>
      <vt:lpstr>Calibri Light</vt:lpstr>
      <vt:lpstr>Office Theme</vt:lpstr>
      <vt:lpstr>Worksheet</vt:lpstr>
      <vt:lpstr>Microsoft Excel Worksheet</vt:lpstr>
      <vt:lpstr>Region 9 FY19 Financials YE 3/31/19</vt:lpstr>
      <vt:lpstr>Region 9 FY19 Income Statement Summary</vt:lpstr>
      <vt:lpstr>Region 9 FY19 Income Statement Comparison FY18/FY19</vt:lpstr>
      <vt:lpstr>FY19  Income Statement Detail</vt:lpstr>
      <vt:lpstr>FY19 Income Statement  Detail (cont) General Expense  </vt:lpstr>
      <vt:lpstr>FY19 Balance Sheet Region 9</vt:lpstr>
      <vt:lpstr>Proposed FY19 Budget (YE 3/31/19)</vt:lpstr>
      <vt:lpstr>Thank You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Region 9 FY19 Financials YE 3/31/19</dc:title>
  <dc:creator>Henry Harper</dc:creator>
  <cp:lastModifiedBy>Henry Harper</cp:lastModifiedBy>
  <cp:revision>13</cp:revision>
  <dcterms:created xsi:type="dcterms:W3CDTF">2019-08-01T23:34:17Z</dcterms:created>
  <dcterms:modified xsi:type="dcterms:W3CDTF">2019-08-02T02:19:48Z</dcterms:modified>
</cp:coreProperties>
</file>