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5" r:id="rId3"/>
    <p:sldId id="264" r:id="rId4"/>
    <p:sldId id="266" r:id="rId5"/>
    <p:sldId id="267" r:id="rId6"/>
    <p:sldId id="261" r:id="rId7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505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15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130791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6184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359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743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472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1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620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12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54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05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41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881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477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A9BD0-809C-4762-BB58-A4292D8455C3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373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A9BD0-809C-4762-BB58-A4292D8455C3}" type="datetimeFigureOut">
              <a:rPr lang="en-US" smtClean="0"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77C2B28-3EAF-4DC8-A1FF-67E2AFC539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54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Region 9</a:t>
            </a:r>
            <a:br>
              <a:rPr lang="en-US" dirty="0"/>
            </a:br>
            <a:r>
              <a:rPr lang="en-US" dirty="0"/>
              <a:t>2016 Financials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81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38539"/>
            <a:ext cx="8596668" cy="1320800"/>
          </a:xfrm>
        </p:spPr>
        <p:txBody>
          <a:bodyPr>
            <a:normAutofit/>
          </a:bodyPr>
          <a:lstStyle/>
          <a:p>
            <a:r>
              <a:rPr lang="en-US" sz="3200" dirty="0"/>
              <a:t>Region 9 FY16</a:t>
            </a:r>
            <a:br>
              <a:rPr lang="en-US" sz="3200" dirty="0"/>
            </a:br>
            <a:r>
              <a:rPr lang="en-US" sz="3200" dirty="0"/>
              <a:t>Balance Sheet Comparison FY15/FY16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9784498"/>
              </p:ext>
            </p:extLst>
          </p:nvPr>
        </p:nvGraphicFramePr>
        <p:xfrm>
          <a:off x="1831697" y="1258957"/>
          <a:ext cx="5430494" cy="54712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Worksheet" r:id="rId3" imgW="4552768" imgH="4876926" progId="Excel.Sheet.12">
                  <p:embed/>
                </p:oleObj>
              </mc:Choice>
              <mc:Fallback>
                <p:oleObj name="Worksheet" r:id="rId3" imgW="4552768" imgH="487692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31697" y="1258957"/>
                        <a:ext cx="5430494" cy="54712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5577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325" y="172278"/>
            <a:ext cx="8596668" cy="1320800"/>
          </a:xfrm>
        </p:spPr>
        <p:txBody>
          <a:bodyPr>
            <a:normAutofit/>
          </a:bodyPr>
          <a:lstStyle/>
          <a:p>
            <a:r>
              <a:rPr lang="en-US" sz="3200" dirty="0"/>
              <a:t>Region 9 FY16</a:t>
            </a:r>
            <a:br>
              <a:rPr lang="en-US" sz="3200" dirty="0"/>
            </a:br>
            <a:r>
              <a:rPr lang="en-US" sz="3200" dirty="0"/>
              <a:t>Balance Sheet Comparison FY15/FY16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867329"/>
              </p:ext>
            </p:extLst>
          </p:nvPr>
        </p:nvGraphicFramePr>
        <p:xfrm>
          <a:off x="2038033" y="1493078"/>
          <a:ext cx="5210906" cy="49848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Worksheet" r:id="rId3" imgW="4390885" imgH="4200365" progId="Excel.Sheet.12">
                  <p:embed/>
                </p:oleObj>
              </mc:Choice>
              <mc:Fallback>
                <p:oleObj name="Worksheet" r:id="rId3" imgW="4390885" imgH="420036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38033" y="1493078"/>
                        <a:ext cx="5210906" cy="49848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4191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425" y="304800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/>
              <a:t>FY2016  Detail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113183"/>
            <a:ext cx="8809383" cy="523460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1600" dirty="0"/>
              <a:t>2016 Region 9 Results without FEI JR/YR</a:t>
            </a:r>
          </a:p>
          <a:p>
            <a:pPr lvl="1">
              <a:spcBef>
                <a:spcPts val="0"/>
              </a:spcBef>
            </a:pPr>
            <a:r>
              <a:rPr lang="en-US" dirty="0"/>
              <a:t>Income              $13,274.12</a:t>
            </a:r>
          </a:p>
          <a:p>
            <a:pPr lvl="1">
              <a:spcBef>
                <a:spcPts val="0"/>
              </a:spcBef>
            </a:pPr>
            <a:r>
              <a:rPr lang="en-US" dirty="0"/>
              <a:t>Expense            </a:t>
            </a:r>
            <a:r>
              <a:rPr lang="en-US" u="sng" dirty="0"/>
              <a:t>$12,148.76</a:t>
            </a:r>
          </a:p>
          <a:p>
            <a:pPr lvl="1">
              <a:spcBef>
                <a:spcPts val="0"/>
              </a:spcBef>
            </a:pPr>
            <a:r>
              <a:rPr lang="en-US" dirty="0"/>
              <a:t>Profit                 $  1,125.36</a:t>
            </a:r>
          </a:p>
          <a:p>
            <a:pPr>
              <a:spcBef>
                <a:spcPts val="0"/>
              </a:spcBef>
            </a:pPr>
            <a:endParaRPr lang="en-US" sz="1600" dirty="0"/>
          </a:p>
          <a:p>
            <a:pPr>
              <a:spcBef>
                <a:spcPts val="0"/>
              </a:spcBef>
            </a:pPr>
            <a:r>
              <a:rPr lang="en-US" sz="1600" dirty="0"/>
              <a:t>Omnibus</a:t>
            </a:r>
          </a:p>
          <a:p>
            <a:pPr lvl="1">
              <a:spcBef>
                <a:spcPts val="0"/>
              </a:spcBef>
            </a:pPr>
            <a:r>
              <a:rPr lang="en-US" dirty="0"/>
              <a:t>Income             $ 10,265.49</a:t>
            </a:r>
          </a:p>
          <a:p>
            <a:pPr lvl="1">
              <a:spcBef>
                <a:spcPts val="0"/>
              </a:spcBef>
            </a:pPr>
            <a:r>
              <a:rPr lang="en-US" dirty="0"/>
              <a:t>Expense           $   </a:t>
            </a:r>
            <a:r>
              <a:rPr lang="en-US" u="sng" dirty="0"/>
              <a:t>3,455.48</a:t>
            </a:r>
          </a:p>
          <a:p>
            <a:pPr lvl="1">
              <a:spcBef>
                <a:spcPts val="0"/>
              </a:spcBef>
            </a:pPr>
            <a:r>
              <a:rPr lang="en-US" dirty="0"/>
              <a:t>Profit                $   6,810.01</a:t>
            </a:r>
          </a:p>
          <a:p>
            <a:pPr>
              <a:spcBef>
                <a:spcPts val="0"/>
              </a:spcBef>
            </a:pPr>
            <a:endParaRPr lang="en-US" sz="1600" dirty="0"/>
          </a:p>
          <a:p>
            <a:pPr>
              <a:spcBef>
                <a:spcPts val="0"/>
              </a:spcBef>
            </a:pPr>
            <a:r>
              <a:rPr lang="en-US" sz="1600" dirty="0" err="1"/>
              <a:t>Tshirts</a:t>
            </a:r>
            <a:r>
              <a:rPr lang="en-US" sz="1600" dirty="0"/>
              <a:t>                  </a:t>
            </a:r>
          </a:p>
          <a:p>
            <a:pPr lvl="1">
              <a:spcBef>
                <a:spcPts val="0"/>
              </a:spcBef>
            </a:pPr>
            <a:r>
              <a:rPr lang="en-US" dirty="0"/>
              <a:t>Income           $ 805.00</a:t>
            </a:r>
          </a:p>
          <a:p>
            <a:pPr lvl="1">
              <a:spcBef>
                <a:spcPts val="0"/>
              </a:spcBef>
            </a:pPr>
            <a:r>
              <a:rPr lang="en-US" dirty="0"/>
              <a:t>Expense          </a:t>
            </a:r>
            <a:r>
              <a:rPr lang="en-US" u="sng" dirty="0"/>
              <a:t>$ 594.46</a:t>
            </a:r>
          </a:p>
          <a:p>
            <a:pPr lvl="1">
              <a:spcBef>
                <a:spcPts val="0"/>
              </a:spcBef>
            </a:pPr>
            <a:r>
              <a:rPr lang="en-US" dirty="0"/>
              <a:t>Profit               $ 210.54</a:t>
            </a:r>
          </a:p>
          <a:p>
            <a:pPr>
              <a:spcBef>
                <a:spcPts val="0"/>
              </a:spcBef>
            </a:pPr>
            <a:endParaRPr lang="en-US" sz="1600" dirty="0"/>
          </a:p>
          <a:p>
            <a:pPr>
              <a:spcBef>
                <a:spcPts val="0"/>
              </a:spcBef>
            </a:pPr>
            <a:r>
              <a:rPr lang="en-US" sz="1600" dirty="0"/>
              <a:t>General Expense    $5,376.88</a:t>
            </a:r>
          </a:p>
          <a:p>
            <a:pPr lvl="1">
              <a:spcBef>
                <a:spcPts val="0"/>
              </a:spcBef>
            </a:pPr>
            <a:r>
              <a:rPr lang="en-US" dirty="0"/>
              <a:t>Travel              $4,156.85</a:t>
            </a:r>
          </a:p>
          <a:p>
            <a:pPr lvl="1">
              <a:spcBef>
                <a:spcPts val="0"/>
              </a:spcBef>
            </a:pPr>
            <a:r>
              <a:rPr lang="en-US" dirty="0"/>
              <a:t>Website          $   500.00  - This should be moved to Regional Website Expense</a:t>
            </a:r>
          </a:p>
          <a:p>
            <a:pPr lvl="1">
              <a:spcBef>
                <a:spcPts val="0"/>
              </a:spcBef>
            </a:pPr>
            <a:r>
              <a:rPr lang="en-US" dirty="0"/>
              <a:t>T-Shirts           $   594.46</a:t>
            </a:r>
          </a:p>
          <a:p>
            <a:pPr lvl="1">
              <a:spcBef>
                <a:spcPts val="0"/>
              </a:spcBef>
            </a:pPr>
            <a:r>
              <a:rPr lang="en-US" dirty="0"/>
              <a:t>Plaques           $   125.57 </a:t>
            </a:r>
          </a:p>
        </p:txBody>
      </p:sp>
    </p:spTree>
    <p:extLst>
      <p:ext uri="{BB962C8B-B14F-4D97-AF65-F5344CB8AC3E}">
        <p14:creationId xmlns:p14="http://schemas.microsoft.com/office/powerpoint/2010/main" val="3350883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FEI JR/YR Detail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44895"/>
            <a:ext cx="7616687" cy="4351338"/>
          </a:xfrm>
        </p:spPr>
        <p:txBody>
          <a:bodyPr>
            <a:normAutofit/>
          </a:bodyPr>
          <a:lstStyle/>
          <a:p>
            <a:r>
              <a:rPr lang="en-US" sz="2000" dirty="0"/>
              <a:t>2016 FEI JR/YR</a:t>
            </a:r>
          </a:p>
          <a:p>
            <a:pPr lvl="1"/>
            <a:r>
              <a:rPr lang="en-US" sz="1800" dirty="0"/>
              <a:t>Income              $18,628.96</a:t>
            </a:r>
          </a:p>
          <a:p>
            <a:pPr lvl="1"/>
            <a:r>
              <a:rPr lang="en-US" sz="1800" dirty="0"/>
              <a:t>Expense            </a:t>
            </a:r>
            <a:r>
              <a:rPr lang="en-US" sz="1800" u="sng" dirty="0"/>
              <a:t>$24,101.61</a:t>
            </a:r>
          </a:p>
          <a:p>
            <a:pPr lvl="1"/>
            <a:r>
              <a:rPr lang="en-US" sz="1800" dirty="0"/>
              <a:t>Loss                 </a:t>
            </a:r>
            <a:r>
              <a:rPr lang="en-US" sz="1800" dirty="0">
                <a:solidFill>
                  <a:srgbClr val="FF0000"/>
                </a:solidFill>
              </a:rPr>
              <a:t>($  5,472.65)</a:t>
            </a:r>
          </a:p>
          <a:p>
            <a:pPr marL="0" indent="0">
              <a:buNone/>
            </a:pP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7779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40450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</TotalTime>
  <Words>90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Microsoft Excel Worksheet</vt:lpstr>
      <vt:lpstr>Region 9 2016 Financials</vt:lpstr>
      <vt:lpstr>Region 9 FY16 Balance Sheet Comparison FY15/FY16</vt:lpstr>
      <vt:lpstr>Region 9 FY16 Balance Sheet Comparison FY15/FY16</vt:lpstr>
      <vt:lpstr>FY2016  Detail</vt:lpstr>
      <vt:lpstr>FEI JR/YR Detail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 Harper</dc:creator>
  <cp:lastModifiedBy>Henry Harper</cp:lastModifiedBy>
  <cp:revision>13</cp:revision>
  <cp:lastPrinted>2016-07-23T23:02:18Z</cp:lastPrinted>
  <dcterms:created xsi:type="dcterms:W3CDTF">2016-07-23T21:52:01Z</dcterms:created>
  <dcterms:modified xsi:type="dcterms:W3CDTF">2016-07-23T23:40:23Z</dcterms:modified>
</cp:coreProperties>
</file>